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855" r:id="rId2"/>
    <p:sldMasterId id="2147483867" r:id="rId3"/>
    <p:sldMasterId id="2147483891" r:id="rId4"/>
    <p:sldMasterId id="2147483903" r:id="rId5"/>
    <p:sldMasterId id="2147483927" r:id="rId6"/>
    <p:sldMasterId id="2147483939" r:id="rId7"/>
    <p:sldMasterId id="2147483951" r:id="rId8"/>
    <p:sldMasterId id="2147484023" r:id="rId9"/>
    <p:sldMasterId id="2147484059" r:id="rId10"/>
    <p:sldMasterId id="2147484071" r:id="rId11"/>
    <p:sldMasterId id="2147484083" r:id="rId12"/>
    <p:sldMasterId id="2147484095" r:id="rId13"/>
    <p:sldMasterId id="2147484131" r:id="rId14"/>
    <p:sldMasterId id="2147484155" r:id="rId15"/>
    <p:sldMasterId id="2147484167" r:id="rId16"/>
    <p:sldMasterId id="2147484191" r:id="rId17"/>
  </p:sldMasterIdLst>
  <p:sldIdLst>
    <p:sldId id="256" r:id="rId18"/>
    <p:sldId id="378" r:id="rId19"/>
    <p:sldId id="336" r:id="rId20"/>
    <p:sldId id="337" r:id="rId21"/>
    <p:sldId id="342" r:id="rId22"/>
    <p:sldId id="340" r:id="rId23"/>
    <p:sldId id="343" r:id="rId24"/>
    <p:sldId id="368" r:id="rId25"/>
    <p:sldId id="344" r:id="rId26"/>
    <p:sldId id="339" r:id="rId27"/>
    <p:sldId id="350" r:id="rId28"/>
    <p:sldId id="369" r:id="rId29"/>
    <p:sldId id="353" r:id="rId30"/>
    <p:sldId id="354" r:id="rId31"/>
    <p:sldId id="355" r:id="rId32"/>
    <p:sldId id="356" r:id="rId33"/>
    <p:sldId id="359" r:id="rId34"/>
    <p:sldId id="361" r:id="rId35"/>
    <p:sldId id="362" r:id="rId36"/>
    <p:sldId id="364" r:id="rId37"/>
    <p:sldId id="335" r:id="rId38"/>
    <p:sldId id="374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9" Type="http://schemas.openxmlformats.org/officeDocument/2006/relationships/slide" Target="slides/slide22.xml"/><Relationship Id="rId21" Type="http://schemas.openxmlformats.org/officeDocument/2006/relationships/slide" Target="slides/slide4.xml"/><Relationship Id="rId34" Type="http://schemas.openxmlformats.org/officeDocument/2006/relationships/slide" Target="slides/slide17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3.xml"/><Relationship Id="rId29" Type="http://schemas.openxmlformats.org/officeDocument/2006/relationships/slide" Target="slides/slide12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2.xml"/><Relationship Id="rId31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15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30822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54982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05325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54983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54644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17179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20187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446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96941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27078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154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58591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1473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63712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36864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40397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35678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78977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16916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12495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38412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4805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582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70571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37750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78209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61728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27893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85489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89923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27124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4519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791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61889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99335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372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29485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01942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79891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9324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345256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636443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714083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8370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33272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783355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391005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492717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17223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598976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61650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027876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785543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107215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5947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88243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026184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517290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356834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268108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750732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448853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01054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79871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126363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1807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470139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518368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814749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22993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907078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980037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44284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1515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798639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930611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089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94562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628654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098577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440287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296874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682095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186405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47706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503360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178764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3438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77207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079810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852008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328897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34508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836022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042724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136882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1638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419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3736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4070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6527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4849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2442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0221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4530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1964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2286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6252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23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5875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9134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832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6081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3458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3263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6391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6850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3630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67492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599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8524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5666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96234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7593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0389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1244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85003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0033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6625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5235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74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12393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8661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8492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41232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63593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28896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36099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76196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27190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9443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108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50244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37292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35901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91565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97327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83731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35960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90868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92866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29817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629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58480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82799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8004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87455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89437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58000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97687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52026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97946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90581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785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4406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72061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82060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97670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00562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28473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48680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53666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24720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22560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743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40408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15079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80808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47258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18225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50032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74197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1057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12990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12599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983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21F8C-8D68-4B31-8183-247A8A23D393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714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253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70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895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2" r:id="rId1"/>
    <p:sldLayoutId id="2147484073" r:id="rId2"/>
    <p:sldLayoutId id="2147484074" r:id="rId3"/>
    <p:sldLayoutId id="2147484075" r:id="rId4"/>
    <p:sldLayoutId id="2147484076" r:id="rId5"/>
    <p:sldLayoutId id="2147484077" r:id="rId6"/>
    <p:sldLayoutId id="2147484078" r:id="rId7"/>
    <p:sldLayoutId id="2147484079" r:id="rId8"/>
    <p:sldLayoutId id="2147484080" r:id="rId9"/>
    <p:sldLayoutId id="2147484081" r:id="rId10"/>
    <p:sldLayoutId id="2147484082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27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  <p:sldLayoutId id="2147484085" r:id="rId2"/>
    <p:sldLayoutId id="2147484086" r:id="rId3"/>
    <p:sldLayoutId id="2147484087" r:id="rId4"/>
    <p:sldLayoutId id="2147484088" r:id="rId5"/>
    <p:sldLayoutId id="2147484089" r:id="rId6"/>
    <p:sldLayoutId id="2147484090" r:id="rId7"/>
    <p:sldLayoutId id="2147484091" r:id="rId8"/>
    <p:sldLayoutId id="2147484092" r:id="rId9"/>
    <p:sldLayoutId id="2147484093" r:id="rId10"/>
    <p:sldLayoutId id="2147484094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452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  <p:sldLayoutId id="2147484104" r:id="rId9"/>
    <p:sldLayoutId id="2147484105" r:id="rId10"/>
    <p:sldLayoutId id="2147484106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987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2" r:id="rId1"/>
    <p:sldLayoutId id="2147484133" r:id="rId2"/>
    <p:sldLayoutId id="2147484134" r:id="rId3"/>
    <p:sldLayoutId id="2147484135" r:id="rId4"/>
    <p:sldLayoutId id="2147484136" r:id="rId5"/>
    <p:sldLayoutId id="2147484137" r:id="rId6"/>
    <p:sldLayoutId id="2147484138" r:id="rId7"/>
    <p:sldLayoutId id="2147484139" r:id="rId8"/>
    <p:sldLayoutId id="2147484140" r:id="rId9"/>
    <p:sldLayoutId id="2147484141" r:id="rId10"/>
    <p:sldLayoutId id="2147484142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94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6" r:id="rId1"/>
    <p:sldLayoutId id="2147484157" r:id="rId2"/>
    <p:sldLayoutId id="2147484158" r:id="rId3"/>
    <p:sldLayoutId id="2147484159" r:id="rId4"/>
    <p:sldLayoutId id="2147484160" r:id="rId5"/>
    <p:sldLayoutId id="2147484161" r:id="rId6"/>
    <p:sldLayoutId id="2147484162" r:id="rId7"/>
    <p:sldLayoutId id="2147484163" r:id="rId8"/>
    <p:sldLayoutId id="2147484164" r:id="rId9"/>
    <p:sldLayoutId id="2147484165" r:id="rId10"/>
    <p:sldLayoutId id="2147484166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987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8" r:id="rId1"/>
    <p:sldLayoutId id="2147484169" r:id="rId2"/>
    <p:sldLayoutId id="2147484170" r:id="rId3"/>
    <p:sldLayoutId id="2147484171" r:id="rId4"/>
    <p:sldLayoutId id="2147484172" r:id="rId5"/>
    <p:sldLayoutId id="2147484173" r:id="rId6"/>
    <p:sldLayoutId id="2147484174" r:id="rId7"/>
    <p:sldLayoutId id="2147484175" r:id="rId8"/>
    <p:sldLayoutId id="2147484176" r:id="rId9"/>
    <p:sldLayoutId id="2147484177" r:id="rId10"/>
    <p:sldLayoutId id="2147484178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145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2" r:id="rId1"/>
    <p:sldLayoutId id="2147484193" r:id="rId2"/>
    <p:sldLayoutId id="2147484194" r:id="rId3"/>
    <p:sldLayoutId id="2147484195" r:id="rId4"/>
    <p:sldLayoutId id="2147484196" r:id="rId5"/>
    <p:sldLayoutId id="2147484197" r:id="rId6"/>
    <p:sldLayoutId id="2147484198" r:id="rId7"/>
    <p:sldLayoutId id="2147484199" r:id="rId8"/>
    <p:sldLayoutId id="2147484200" r:id="rId9"/>
    <p:sldLayoutId id="2147484201" r:id="rId10"/>
    <p:sldLayoutId id="2147484202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90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843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43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725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914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377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  <p:sldLayoutId id="2147483929" r:id="rId2"/>
    <p:sldLayoutId id="2147483930" r:id="rId3"/>
    <p:sldLayoutId id="2147483931" r:id="rId4"/>
    <p:sldLayoutId id="2147483932" r:id="rId5"/>
    <p:sldLayoutId id="2147483933" r:id="rId6"/>
    <p:sldLayoutId id="2147483934" r:id="rId7"/>
    <p:sldLayoutId id="2147483935" r:id="rId8"/>
    <p:sldLayoutId id="2147483936" r:id="rId9"/>
    <p:sldLayoutId id="2147483937" r:id="rId10"/>
    <p:sldLayoutId id="2147483938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356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41" r:id="rId2"/>
    <p:sldLayoutId id="2147483942" r:id="rId3"/>
    <p:sldLayoutId id="2147483943" r:id="rId4"/>
    <p:sldLayoutId id="2147483944" r:id="rId5"/>
    <p:sldLayoutId id="2147483945" r:id="rId6"/>
    <p:sldLayoutId id="2147483946" r:id="rId7"/>
    <p:sldLayoutId id="2147483947" r:id="rId8"/>
    <p:sldLayoutId id="2147483948" r:id="rId9"/>
    <p:sldLayoutId id="2147483949" r:id="rId10"/>
    <p:sldLayoutId id="2147483950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662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54" r:id="rId3"/>
    <p:sldLayoutId id="2147483955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798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  <p:sldLayoutId id="2147484030" r:id="rId7"/>
    <p:sldLayoutId id="2147484031" r:id="rId8"/>
    <p:sldLayoutId id="2147484032" r:id="rId9"/>
    <p:sldLayoutId id="2147484033" r:id="rId10"/>
    <p:sldLayoutId id="2147484034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46362" y="363238"/>
            <a:ext cx="9144000" cy="913471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제</a:t>
            </a:r>
            <a:r>
              <a:rPr lang="en-US" altLang="ko-KR" sz="4000" dirty="0" smtClean="0"/>
              <a:t>16</a:t>
            </a:r>
            <a:r>
              <a:rPr lang="ko-KR" altLang="en-US" sz="4000" dirty="0" smtClean="0"/>
              <a:t>강 뷰</a:t>
            </a:r>
            <a:r>
              <a:rPr lang="en-US" altLang="ko-KR" sz="4000" dirty="0" smtClean="0"/>
              <a:t>(View)</a:t>
            </a:r>
            <a:r>
              <a:rPr lang="ko-KR" altLang="en-US" sz="4000" dirty="0" smtClean="0"/>
              <a:t>와 레이아웃</a:t>
            </a:r>
            <a:r>
              <a:rPr lang="en-US" altLang="ko-KR" sz="4000" dirty="0" smtClean="0"/>
              <a:t>-2</a:t>
            </a:r>
            <a:endParaRPr lang="ko-KR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3070816" y="1684734"/>
            <a:ext cx="4719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002060"/>
                </a:solidFill>
              </a:rPr>
              <a:t>2. </a:t>
            </a:r>
            <a:r>
              <a:rPr lang="ko-KR" altLang="en-US" sz="3600" dirty="0" err="1" smtClean="0">
                <a:solidFill>
                  <a:srgbClr val="002060"/>
                </a:solidFill>
              </a:rPr>
              <a:t>뷰와</a:t>
            </a:r>
            <a:r>
              <a:rPr lang="ko-KR" altLang="en-US" sz="3600" dirty="0" smtClean="0">
                <a:solidFill>
                  <a:srgbClr val="002060"/>
                </a:solidFill>
              </a:rPr>
              <a:t> 레이아웃 실습</a:t>
            </a:r>
            <a:endParaRPr lang="ko-KR" altLang="en-US" sz="3600" dirty="0">
              <a:solidFill>
                <a:srgbClr val="002060"/>
              </a:solidFill>
            </a:endParaRPr>
          </a:p>
        </p:txBody>
      </p:sp>
      <p:sp>
        <p:nvSpPr>
          <p:cNvPr id="4" name="내용 개체 틀 1"/>
          <p:cNvSpPr txBox="1">
            <a:spLocks/>
          </p:cNvSpPr>
          <p:nvPr/>
        </p:nvSpPr>
        <p:spPr>
          <a:xfrm>
            <a:off x="3603448" y="2457299"/>
            <a:ext cx="3818629" cy="165618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 smtClean="0">
                <a:solidFill>
                  <a:srgbClr val="0070C0"/>
                </a:solidFill>
                <a:latin typeface="맑은 고딕" panose="020B0503020000020004" pitchFamily="50" charset="-127"/>
              </a:rPr>
              <a:t>1) </a:t>
            </a:r>
            <a:r>
              <a:rPr lang="ko-KR" altLang="en-US" sz="2400" b="1" dirty="0" smtClean="0">
                <a:solidFill>
                  <a:srgbClr val="0070C0"/>
                </a:solidFill>
                <a:latin typeface="맑은 고딕" panose="020B0503020000020004" pitchFamily="50" charset="-127"/>
              </a:rPr>
              <a:t>버튼 </a:t>
            </a:r>
            <a:r>
              <a:rPr lang="ko-KR" altLang="en-US" sz="2400" b="1" dirty="0" err="1" smtClean="0">
                <a:solidFill>
                  <a:srgbClr val="0070C0"/>
                </a:solidFill>
                <a:latin typeface="맑은 고딕" panose="020B0503020000020004" pitchFamily="50" charset="-127"/>
              </a:rPr>
              <a:t>뷰</a:t>
            </a:r>
            <a:endParaRPr lang="en-US" altLang="ko-KR" sz="2400" b="1" dirty="0" smtClean="0">
              <a:solidFill>
                <a:srgbClr val="0070C0"/>
              </a:solidFill>
              <a:latin typeface="맑은 고딕" panose="020B0503020000020004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 smtClean="0">
                <a:solidFill>
                  <a:srgbClr val="0070C0"/>
                </a:solidFill>
                <a:latin typeface="맑은 고딕" panose="020B0503020000020004" pitchFamily="50" charset="-127"/>
              </a:rPr>
              <a:t>2) </a:t>
            </a:r>
            <a:r>
              <a:rPr lang="ko-KR" altLang="en-US" sz="2400" b="1" dirty="0" smtClean="0">
                <a:solidFill>
                  <a:srgbClr val="0070C0"/>
                </a:solidFill>
                <a:latin typeface="맑은 고딕" panose="020B0503020000020004" pitchFamily="50" charset="-127"/>
              </a:rPr>
              <a:t>텍스트 </a:t>
            </a:r>
            <a:r>
              <a:rPr lang="ko-KR" altLang="en-US" sz="2400" b="1" dirty="0" err="1" smtClean="0">
                <a:solidFill>
                  <a:srgbClr val="0070C0"/>
                </a:solidFill>
                <a:latin typeface="맑은 고딕" panose="020B0503020000020004" pitchFamily="50" charset="-127"/>
              </a:rPr>
              <a:t>뷰</a:t>
            </a:r>
            <a:endParaRPr lang="en-US" altLang="ko-KR" sz="2400" b="1" dirty="0" smtClean="0">
              <a:solidFill>
                <a:srgbClr val="0070C0"/>
              </a:solidFill>
              <a:latin typeface="맑은 고딕" panose="020B0503020000020004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 smtClean="0">
                <a:solidFill>
                  <a:srgbClr val="0070C0"/>
                </a:solidFill>
                <a:latin typeface="맑은 고딕" panose="020B0503020000020004" pitchFamily="50" charset="-127"/>
              </a:rPr>
              <a:t>3) </a:t>
            </a:r>
            <a:r>
              <a:rPr lang="ko-KR" altLang="en-US" sz="2400" b="1" dirty="0" err="1" smtClean="0">
                <a:solidFill>
                  <a:srgbClr val="0070C0"/>
                </a:solidFill>
                <a:latin typeface="맑은 고딕" panose="020B0503020000020004" pitchFamily="50" charset="-127"/>
              </a:rPr>
              <a:t>리니어</a:t>
            </a:r>
            <a:r>
              <a:rPr lang="ko-KR" altLang="en-US" sz="2400" b="1" dirty="0" smtClean="0">
                <a:solidFill>
                  <a:srgbClr val="0070C0"/>
                </a:solidFill>
                <a:latin typeface="맑은 고딕" panose="020B0503020000020004" pitchFamily="50" charset="-127"/>
              </a:rPr>
              <a:t> 레이아웃</a:t>
            </a:r>
            <a:endParaRPr lang="en-US" altLang="ko-KR" sz="2400" b="1" dirty="0">
              <a:solidFill>
                <a:srgbClr val="0070C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1348" cy="22870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7929" y="4365298"/>
            <a:ext cx="1923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prstClr val="black"/>
                </a:solidFill>
              </a:rPr>
              <a:t> 학습 목표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" name="내용 개체 틀 1"/>
          <p:cNvSpPr txBox="1">
            <a:spLocks/>
          </p:cNvSpPr>
          <p:nvPr/>
        </p:nvSpPr>
        <p:spPr bwMode="auto">
          <a:xfrm>
            <a:off x="551413" y="4778684"/>
            <a:ext cx="6412095" cy="1200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0"/>
              </a:spcBef>
              <a:spcAft>
                <a:spcPct val="4000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44500" indent="-261938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720725" indent="-274638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atinLnBrk="0">
              <a:buFont typeface="Wingdings" panose="05000000000000000000" pitchFamily="2" charset="2"/>
              <a:buChar char="l"/>
            </a:pPr>
            <a:r>
              <a:rPr lang="ko-KR" altLang="en-US" sz="18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View </a:t>
            </a:r>
            <a:r>
              <a:rPr lang="ko-KR" altLang="en-US" sz="18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클래스의 기본 </a:t>
            </a:r>
            <a:r>
              <a:rPr lang="ko-KR" altLang="en-US" sz="1800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위젯을</a:t>
            </a:r>
            <a:r>
              <a:rPr lang="ko-KR" altLang="en-US" sz="18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이해한다</a:t>
            </a:r>
            <a:r>
              <a:rPr lang="en-US" altLang="ko-KR" sz="18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atinLnBrk="0">
              <a:buFont typeface="Wingdings" panose="05000000000000000000" pitchFamily="2" charset="2"/>
              <a:buChar char="l"/>
            </a:pPr>
            <a:r>
              <a:rPr lang="ko-KR" altLang="en-US" sz="18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기본 </a:t>
            </a:r>
            <a:r>
              <a:rPr lang="ko-KR" altLang="en-US" sz="1800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위젯을</a:t>
            </a:r>
            <a:r>
              <a:rPr lang="ko-KR" altLang="en-US" sz="18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다루는 방법을 실습한다</a:t>
            </a:r>
            <a:r>
              <a:rPr lang="en-US" altLang="ko-KR" sz="18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atinLnBrk="0">
              <a:buFont typeface="Wingdings" panose="05000000000000000000" pitchFamily="2" charset="2"/>
              <a:buChar char="l"/>
            </a:pPr>
            <a:r>
              <a:rPr lang="ko-KR" altLang="en-US" sz="18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18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관점에서 </a:t>
            </a:r>
            <a:r>
              <a:rPr lang="ko-KR" altLang="en-US" sz="1800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</a:t>
            </a:r>
            <a:r>
              <a:rPr lang="ko-KR" altLang="en-US" sz="18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View</a:t>
            </a:r>
            <a:r>
              <a:rPr lang="ko-KR" altLang="en-US" sz="18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</a:t>
            </a:r>
            <a:r>
              <a:rPr lang="en-US" altLang="ko-KR" sz="18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레이아웃을 설계한다</a:t>
            </a:r>
            <a:r>
              <a:rPr lang="en-US" altLang="ko-KR" sz="18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800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84638" y="4237892"/>
            <a:ext cx="6479931" cy="19782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834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24074" y="157031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[string.xml]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8296" r="6959" b="1762"/>
          <a:stretch/>
        </p:blipFill>
        <p:spPr>
          <a:xfrm>
            <a:off x="86264" y="617362"/>
            <a:ext cx="3019245" cy="624063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915601" y="478449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&lt;resources&gt;</a:t>
            </a:r>
          </a:p>
          <a:p>
            <a:r>
              <a:rPr lang="en-US" altLang="ko-KR" dirty="0"/>
              <a:t>&lt;string name="</a:t>
            </a:r>
            <a:r>
              <a:rPr lang="en-US" altLang="ko-KR" dirty="0" err="1"/>
              <a:t>app_name</a:t>
            </a:r>
            <a:r>
              <a:rPr lang="en-US" altLang="ko-KR" dirty="0"/>
              <a:t>"&gt;LayoutButton_1&lt;/string&gt;</a:t>
            </a:r>
          </a:p>
          <a:p>
            <a:r>
              <a:rPr lang="en-US" altLang="ko-KR" dirty="0"/>
              <a:t>&lt;string name="sex"&gt;</a:t>
            </a:r>
            <a:r>
              <a:rPr lang="ko-KR" altLang="en-US" dirty="0"/>
              <a:t>성별선택</a:t>
            </a:r>
            <a:r>
              <a:rPr lang="en-US" altLang="ko-KR" dirty="0"/>
              <a:t>&lt;/string&gt;</a:t>
            </a:r>
          </a:p>
          <a:p>
            <a:r>
              <a:rPr lang="en-US" altLang="ko-KR" dirty="0"/>
              <a:t>&lt;string name="man"&gt;</a:t>
            </a:r>
            <a:r>
              <a:rPr lang="ko-KR" altLang="en-US" dirty="0"/>
              <a:t>남성</a:t>
            </a:r>
            <a:r>
              <a:rPr lang="en-US" altLang="ko-KR" dirty="0"/>
              <a:t>&lt;/string&gt;</a:t>
            </a:r>
          </a:p>
          <a:p>
            <a:r>
              <a:rPr lang="en-US" altLang="ko-KR" dirty="0"/>
              <a:t>&lt;string name="woman"&gt;</a:t>
            </a:r>
            <a:r>
              <a:rPr lang="ko-KR" altLang="en-US" dirty="0"/>
              <a:t>여성</a:t>
            </a:r>
            <a:r>
              <a:rPr lang="en-US" altLang="ko-KR" dirty="0"/>
              <a:t>&lt;/string&gt;</a:t>
            </a:r>
          </a:p>
          <a:p>
            <a:r>
              <a:rPr lang="en-US" altLang="ko-KR" dirty="0"/>
              <a:t>&lt;/resources&gt;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33942" y="77637"/>
            <a:ext cx="3012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>
                <a:solidFill>
                  <a:prstClr val="black"/>
                </a:solidFill>
              </a:rPr>
              <a:t>LayoutButton_2</a:t>
            </a:r>
            <a:r>
              <a:rPr lang="ko-KR" altLang="en-US" dirty="0" smtClean="0">
                <a:solidFill>
                  <a:prstClr val="black"/>
                </a:solidFill>
              </a:rPr>
              <a:t>과제실습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38753" b="50442"/>
          <a:stretch/>
        </p:blipFill>
        <p:spPr>
          <a:xfrm>
            <a:off x="3538472" y="617361"/>
            <a:ext cx="8611425" cy="391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35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25879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[activity_main.xml]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31208" b="18922"/>
          <a:stretch/>
        </p:blipFill>
        <p:spPr>
          <a:xfrm>
            <a:off x="529951" y="343453"/>
            <a:ext cx="9554825" cy="633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83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4196" y="260116"/>
            <a:ext cx="6096000" cy="5078313"/>
          </a:xfrm>
          <a:prstGeom prst="rect">
            <a:avLst/>
          </a:prstGeom>
          <a:solidFill>
            <a:srgbClr val="92D050"/>
          </a:solidFill>
        </p:spPr>
        <p:txBody>
          <a:bodyPr>
            <a:spAutoFit/>
          </a:bodyPr>
          <a:lstStyle/>
          <a:p>
            <a:r>
              <a:rPr lang="en-US" altLang="ko-KR" dirty="0"/>
              <a:t>&lt;?xml version="1.0" encoding="utf-8"?&gt;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LinearLayout</a:t>
            </a:r>
            <a:r>
              <a:rPr lang="en-US" altLang="ko-KR" dirty="0"/>
              <a:t> </a:t>
            </a:r>
            <a:r>
              <a:rPr lang="en-US" altLang="ko-KR" dirty="0" err="1"/>
              <a:t>xmlns:android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/res/android"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xmlns:app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/res-auto"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xmlns:tools</a:t>
            </a:r>
            <a:r>
              <a:rPr lang="en-US" altLang="ko-KR" dirty="0"/>
              <a:t>="http://schemas.android.com/tools"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android:orientation</a:t>
            </a:r>
            <a:r>
              <a:rPr lang="en-US" altLang="ko-KR" dirty="0"/>
              <a:t>="vertical" &gt;</a:t>
            </a:r>
          </a:p>
          <a:p>
            <a:r>
              <a:rPr lang="en-US" altLang="ko-KR" dirty="0"/>
              <a:t>   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="@+id/textView1"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android:background</a:t>
            </a:r>
            <a:r>
              <a:rPr lang="en-US" altLang="ko-KR" dirty="0"/>
              <a:t>="#f2e856"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android:textColor</a:t>
            </a:r>
            <a:r>
              <a:rPr lang="en-US" altLang="ko-KR" dirty="0"/>
              <a:t>="#2d3dc9"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android:textSize</a:t>
            </a:r>
            <a:r>
              <a:rPr lang="en-US" altLang="ko-KR" dirty="0"/>
              <a:t>="18sp"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="@string/sex" /&gt;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036279" y="1117468"/>
            <a:ext cx="5155721" cy="3139321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RadioButton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="@+id/female"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="@string/woman" /&gt;</a:t>
            </a:r>
          </a:p>
          <a:p>
            <a:r>
              <a:rPr lang="en-US" altLang="ko-KR" dirty="0"/>
              <a:t>    &lt;</a:t>
            </a:r>
            <a:r>
              <a:rPr lang="en-US" altLang="ko-KR" dirty="0" err="1"/>
              <a:t>RadioButton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="@+id/male"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="@string/man" /&gt;</a:t>
            </a:r>
          </a:p>
          <a:p>
            <a:r>
              <a:rPr lang="en-US" altLang="ko-KR" dirty="0"/>
              <a:t>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905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8747" r="8045" b="2390"/>
          <a:stretch/>
        </p:blipFill>
        <p:spPr>
          <a:xfrm>
            <a:off x="7228936" y="118746"/>
            <a:ext cx="3200400" cy="669409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7222" r="6640" b="2141"/>
          <a:stretch/>
        </p:blipFill>
        <p:spPr>
          <a:xfrm>
            <a:off x="371951" y="452873"/>
            <a:ext cx="3114136" cy="6308212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1903738" y="2571988"/>
            <a:ext cx="683774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" name="직선 화살표 연결선 3"/>
          <p:cNvCxnSpPr>
            <a:stCxn id="2" idx="6"/>
          </p:cNvCxnSpPr>
          <p:nvPr/>
        </p:nvCxnSpPr>
        <p:spPr>
          <a:xfrm flipV="1">
            <a:off x="2587512" y="1199072"/>
            <a:ext cx="4788073" cy="173295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9745" y="-30599"/>
            <a:ext cx="3012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>
                <a:solidFill>
                  <a:prstClr val="black"/>
                </a:solidFill>
              </a:rPr>
              <a:t>LayoutButton_3</a:t>
            </a:r>
            <a:r>
              <a:rPr lang="ko-KR" altLang="en-US" dirty="0" smtClean="0">
                <a:solidFill>
                  <a:prstClr val="black"/>
                </a:solidFill>
              </a:rPr>
              <a:t>과제실습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33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31504" y="0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[string.xml]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41328" b="52624"/>
          <a:stretch/>
        </p:blipFill>
        <p:spPr>
          <a:xfrm>
            <a:off x="338764" y="527387"/>
            <a:ext cx="11305069" cy="513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4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28671" b="51849"/>
          <a:stretch/>
        </p:blipFill>
        <p:spPr>
          <a:xfrm>
            <a:off x="183140" y="498179"/>
            <a:ext cx="11908901" cy="45220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17494" y="29294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[activity_main.xml]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" name="타원 1"/>
          <p:cNvSpPr/>
          <p:nvPr/>
        </p:nvSpPr>
        <p:spPr>
          <a:xfrm>
            <a:off x="810740" y="3845197"/>
            <a:ext cx="208823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95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633268" y="857722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&lt;?xml version="1.0" encoding="utf-8"?&gt;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LinearLayout</a:t>
            </a:r>
            <a:r>
              <a:rPr lang="en-US" altLang="ko-KR" dirty="0"/>
              <a:t> </a:t>
            </a:r>
            <a:r>
              <a:rPr lang="en-US" altLang="ko-KR" dirty="0" err="1"/>
              <a:t>xmlns:android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/res/android"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xmlns:tools</a:t>
            </a:r>
            <a:r>
              <a:rPr lang="en-US" altLang="ko-KR" dirty="0"/>
              <a:t>="http://schemas.android.com/tools"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android:orientation</a:t>
            </a:r>
            <a:r>
              <a:rPr lang="en-US" altLang="ko-KR" dirty="0"/>
              <a:t>="vertical" &gt;</a:t>
            </a:r>
          </a:p>
          <a:p>
            <a:r>
              <a:rPr lang="en-US" altLang="ko-KR" dirty="0"/>
              <a:t>    &lt;Button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</a:t>
            </a:r>
            <a:r>
              <a:rPr lang="ko-KR" altLang="en-US" dirty="0"/>
              <a:t>버튼입니다</a:t>
            </a:r>
            <a:r>
              <a:rPr lang="en-US" altLang="ko-KR" dirty="0"/>
              <a:t>" /&gt;</a:t>
            </a:r>
          </a:p>
          <a:p>
            <a:r>
              <a:rPr lang="en-US" altLang="ko-KR" dirty="0"/>
              <a:t>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869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38704" t="9678" r="39066" b="6165"/>
          <a:stretch/>
        </p:blipFill>
        <p:spPr>
          <a:xfrm>
            <a:off x="483578" y="448610"/>
            <a:ext cx="3332284" cy="6322683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590620" y="4237045"/>
            <a:ext cx="720080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745" y="-30599"/>
            <a:ext cx="3012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>
                <a:solidFill>
                  <a:prstClr val="black"/>
                </a:solidFill>
              </a:rPr>
              <a:t>LayoutButton_4</a:t>
            </a:r>
            <a:r>
              <a:rPr lang="ko-KR" altLang="en-US" dirty="0" smtClean="0">
                <a:solidFill>
                  <a:prstClr val="black"/>
                </a:solidFill>
              </a:rPr>
              <a:t>과제실습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38621" t="10068" r="38738" b="5037"/>
          <a:stretch/>
        </p:blipFill>
        <p:spPr>
          <a:xfrm>
            <a:off x="7482250" y="338732"/>
            <a:ext cx="3543303" cy="6432561"/>
          </a:xfrm>
          <a:prstGeom prst="rect">
            <a:avLst/>
          </a:prstGeom>
        </p:spPr>
      </p:pic>
      <p:cxnSp>
        <p:nvCxnSpPr>
          <p:cNvPr id="5" name="직선 화살표 연결선 4"/>
          <p:cNvCxnSpPr>
            <a:stCxn id="2" idx="6"/>
          </p:cNvCxnSpPr>
          <p:nvPr/>
        </p:nvCxnSpPr>
        <p:spPr>
          <a:xfrm flipV="1">
            <a:off x="1310700" y="1573823"/>
            <a:ext cx="6364985" cy="298725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050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30264" b="49711"/>
          <a:stretch/>
        </p:blipFill>
        <p:spPr>
          <a:xfrm>
            <a:off x="91823" y="653389"/>
            <a:ext cx="11971224" cy="48559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17494" y="29294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[activity_main.xml]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706871" y="3649804"/>
            <a:ext cx="3985404" cy="2674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69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788543" y="1012997"/>
            <a:ext cx="737271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&lt;?xml version="1.0" encoding="utf-8"?&gt;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LinearLayout</a:t>
            </a:r>
            <a:r>
              <a:rPr lang="en-US" altLang="ko-KR" dirty="0"/>
              <a:t> </a:t>
            </a:r>
            <a:r>
              <a:rPr lang="en-US" altLang="ko-KR" dirty="0" err="1"/>
              <a:t>xmlns:android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/res/android"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xmlns:tools</a:t>
            </a:r>
            <a:r>
              <a:rPr lang="en-US" altLang="ko-KR" dirty="0"/>
              <a:t>="http://schemas.android.com/tools"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android:orientation</a:t>
            </a:r>
            <a:r>
              <a:rPr lang="en-US" altLang="ko-KR" dirty="0"/>
              <a:t>="vertical" &gt;</a:t>
            </a:r>
          </a:p>
          <a:p>
            <a:r>
              <a:rPr lang="en-US" altLang="ko-KR" dirty="0"/>
              <a:t>    &lt;Button</a:t>
            </a:r>
          </a:p>
          <a:p>
            <a:r>
              <a:rPr lang="en-US" altLang="ko-KR" dirty="0"/>
              <a:t>        </a:t>
            </a:r>
            <a:r>
              <a:rPr lang="en-US" altLang="ko-KR" dirty="0" err="1">
                <a:solidFill>
                  <a:srgbClr val="FF0000"/>
                </a:solidFill>
              </a:rPr>
              <a:t>android:layout_width</a:t>
            </a:r>
            <a:r>
              <a:rPr lang="en-US" altLang="ko-KR" dirty="0">
                <a:solidFill>
                  <a:srgbClr val="FF0000"/>
                </a:solidFill>
              </a:rPr>
              <a:t>="</a:t>
            </a:r>
            <a:r>
              <a:rPr lang="en-US" altLang="ko-KR" dirty="0" err="1">
                <a:solidFill>
                  <a:srgbClr val="FF0000"/>
                </a:solidFill>
              </a:rPr>
              <a:t>match_parent</a:t>
            </a:r>
            <a:r>
              <a:rPr lang="en-US" altLang="ko-KR" dirty="0">
                <a:solidFill>
                  <a:srgbClr val="FF0000"/>
                </a:solidFill>
              </a:rPr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</a:t>
            </a:r>
            <a:r>
              <a:rPr lang="en-US" altLang="ko-KR" dirty="0" err="1"/>
              <a:t>but_name</a:t>
            </a:r>
            <a:r>
              <a:rPr lang="en-US" altLang="ko-KR" dirty="0"/>
              <a:t>" /&gt;</a:t>
            </a:r>
          </a:p>
          <a:p>
            <a:r>
              <a:rPr lang="en-US" altLang="ko-KR" dirty="0"/>
              <a:t>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808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79629" y="818192"/>
            <a:ext cx="2162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dirty="0" smtClean="0">
                <a:solidFill>
                  <a:prstClr val="black"/>
                </a:solidFill>
              </a:rPr>
              <a:t> 학습 목표</a:t>
            </a:r>
            <a:endParaRPr lang="ko-KR" altLang="en-US" sz="2800" dirty="0">
              <a:solidFill>
                <a:prstClr val="black"/>
              </a:solidFill>
            </a:endParaRPr>
          </a:p>
        </p:txBody>
      </p:sp>
      <p:sp>
        <p:nvSpPr>
          <p:cNvPr id="3" name="내용 개체 틀 1"/>
          <p:cNvSpPr txBox="1">
            <a:spLocks/>
          </p:cNvSpPr>
          <p:nvPr/>
        </p:nvSpPr>
        <p:spPr bwMode="auto">
          <a:xfrm>
            <a:off x="2063690" y="1673174"/>
            <a:ext cx="9159275" cy="2079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0"/>
              </a:spcBef>
              <a:spcAft>
                <a:spcPct val="4000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44500" indent="-261938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720725" indent="-274638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atinLnBrk="0">
              <a:buFont typeface="Wingdings" panose="05000000000000000000" pitchFamily="2" charset="2"/>
              <a:buChar char="l"/>
            </a:pPr>
            <a:r>
              <a:rPr lang="ko-KR" altLang="en-US" sz="28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View </a:t>
            </a:r>
            <a:r>
              <a:rPr lang="ko-KR" altLang="en-US" sz="28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클래스의 기본 </a:t>
            </a:r>
            <a:r>
              <a:rPr lang="ko-KR" altLang="en-US" sz="2800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위젯을</a:t>
            </a:r>
            <a:r>
              <a:rPr lang="ko-KR" altLang="en-US" sz="28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이해한다</a:t>
            </a:r>
            <a:r>
              <a:rPr lang="en-US" altLang="ko-KR" sz="28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atinLnBrk="0">
              <a:buFont typeface="Wingdings" panose="05000000000000000000" pitchFamily="2" charset="2"/>
              <a:buChar char="l"/>
            </a:pPr>
            <a:r>
              <a:rPr lang="ko-KR" altLang="en-US" sz="28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기본 </a:t>
            </a:r>
            <a:r>
              <a:rPr lang="ko-KR" altLang="en-US" sz="2800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위젯을</a:t>
            </a:r>
            <a:r>
              <a:rPr lang="ko-KR" altLang="en-US" sz="28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다루는 방법을 실습한다</a:t>
            </a:r>
            <a:r>
              <a:rPr lang="en-US" altLang="ko-KR" sz="28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atinLnBrk="0">
              <a:buFont typeface="Wingdings" panose="05000000000000000000" pitchFamily="2" charset="2"/>
              <a:buChar char="l"/>
            </a:pPr>
            <a:r>
              <a:rPr lang="ko-KR" altLang="en-US" sz="28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28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관점에서 </a:t>
            </a:r>
            <a:r>
              <a:rPr lang="ko-KR" altLang="en-US" sz="2800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</a:t>
            </a:r>
            <a:r>
              <a:rPr lang="ko-KR" altLang="en-US" sz="28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View</a:t>
            </a:r>
            <a:r>
              <a:rPr lang="ko-KR" altLang="en-US" sz="28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</a:t>
            </a:r>
            <a:r>
              <a:rPr lang="en-US" altLang="ko-KR" sz="28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레이아웃을 설계한다</a:t>
            </a:r>
            <a:r>
              <a:rPr lang="en-US" altLang="ko-KR" sz="28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2800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0199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40572" b="49316"/>
          <a:stretch/>
        </p:blipFill>
        <p:spPr>
          <a:xfrm>
            <a:off x="3553989" y="473829"/>
            <a:ext cx="8412342" cy="40356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745" y="-30599"/>
            <a:ext cx="3012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>
                <a:solidFill>
                  <a:prstClr val="black"/>
                </a:solidFill>
              </a:rPr>
              <a:t>LayoutButton_5</a:t>
            </a:r>
            <a:r>
              <a:rPr lang="ko-KR" altLang="en-US" dirty="0" smtClean="0">
                <a:solidFill>
                  <a:prstClr val="black"/>
                </a:solidFill>
              </a:rPr>
              <a:t>과제실습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8518" r="8237" b="1860"/>
          <a:stretch/>
        </p:blipFill>
        <p:spPr>
          <a:xfrm>
            <a:off x="235252" y="474453"/>
            <a:ext cx="2872596" cy="60384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83663" y="-30599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[string.xml]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00086" y="483811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&lt;resources&gt;</a:t>
            </a:r>
          </a:p>
          <a:p>
            <a:r>
              <a:rPr lang="en-US" altLang="ko-KR" dirty="0"/>
              <a:t>    &lt;string name="</a:t>
            </a:r>
            <a:r>
              <a:rPr lang="en-US" altLang="ko-KR" dirty="0" err="1"/>
              <a:t>app_name</a:t>
            </a:r>
            <a:r>
              <a:rPr lang="en-US" altLang="ko-KR" dirty="0"/>
              <a:t>"&gt;</a:t>
            </a:r>
            <a:r>
              <a:rPr lang="en-US" altLang="ko-KR" dirty="0" smtClean="0"/>
              <a:t>LayoutButton_4&lt;/</a:t>
            </a:r>
            <a:r>
              <a:rPr lang="en-US" altLang="ko-KR" dirty="0"/>
              <a:t>string&gt;</a:t>
            </a:r>
          </a:p>
          <a:p>
            <a:r>
              <a:rPr lang="en-US" altLang="ko-KR" dirty="0"/>
              <a:t>    &lt;string name="</a:t>
            </a:r>
            <a:r>
              <a:rPr lang="en-US" altLang="ko-KR" dirty="0" err="1"/>
              <a:t>but_name</a:t>
            </a:r>
            <a:r>
              <a:rPr lang="en-US" altLang="ko-KR" dirty="0"/>
              <a:t>"&gt;Button&lt;/string&gt;</a:t>
            </a:r>
          </a:p>
          <a:p>
            <a:r>
              <a:rPr lang="en-US" altLang="ko-KR" dirty="0"/>
              <a:t>&lt;/resources&gt;</a:t>
            </a:r>
          </a:p>
        </p:txBody>
      </p:sp>
    </p:spTree>
    <p:extLst>
      <p:ext uri="{BB962C8B-B14F-4D97-AF65-F5344CB8AC3E}">
        <p14:creationId xmlns:p14="http://schemas.microsoft.com/office/powerpoint/2010/main" val="87183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8038" y="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[activity_main.xml]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30663" b="50719"/>
          <a:stretch/>
        </p:blipFill>
        <p:spPr>
          <a:xfrm>
            <a:off x="269459" y="369332"/>
            <a:ext cx="11347707" cy="453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9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52445" y="702447"/>
            <a:ext cx="6096000" cy="4093428"/>
          </a:xfrm>
          <a:prstGeom prst="rect">
            <a:avLst/>
          </a:prstGeom>
          <a:ln>
            <a:noFill/>
          </a:ln>
        </p:spPr>
        <p:txBody>
          <a:bodyPr>
            <a:spAutoFit/>
          </a:bodyPr>
          <a:lstStyle/>
          <a:p>
            <a:r>
              <a:rPr lang="en-US" altLang="ko-KR" sz="2000" dirty="0"/>
              <a:t>&lt;?xml version="1.0" encoding="utf-8"?&gt;</a:t>
            </a:r>
          </a:p>
          <a:p>
            <a:r>
              <a:rPr lang="en-US" altLang="ko-KR" sz="2000" dirty="0"/>
              <a:t>&lt;</a:t>
            </a:r>
            <a:r>
              <a:rPr lang="en-US" altLang="ko-KR" sz="2000" dirty="0" err="1"/>
              <a:t>LinearLayout</a:t>
            </a:r>
            <a:r>
              <a:rPr lang="en-US" altLang="ko-KR" sz="2000" dirty="0"/>
              <a:t> </a:t>
            </a:r>
            <a:r>
              <a:rPr lang="en-US" altLang="ko-KR" sz="2000" dirty="0" err="1"/>
              <a:t>xmlns:android</a:t>
            </a:r>
            <a:r>
              <a:rPr lang="en-US" altLang="ko-KR" sz="2000" dirty="0"/>
              <a:t>="http://schemas.android.com/</a:t>
            </a:r>
            <a:r>
              <a:rPr lang="en-US" altLang="ko-KR" sz="2000" dirty="0" err="1"/>
              <a:t>apk</a:t>
            </a:r>
            <a:r>
              <a:rPr lang="en-US" altLang="ko-KR" sz="2000" dirty="0"/>
              <a:t>/res/android"</a:t>
            </a:r>
          </a:p>
          <a:p>
            <a:r>
              <a:rPr lang="en-US" altLang="ko-KR" sz="2000" dirty="0"/>
              <a:t>    </a:t>
            </a:r>
            <a:r>
              <a:rPr lang="en-US" altLang="ko-KR" sz="2000" dirty="0" err="1"/>
              <a:t>xmlns:tools</a:t>
            </a:r>
            <a:r>
              <a:rPr lang="en-US" altLang="ko-KR" sz="2000" dirty="0"/>
              <a:t>="http://schemas.android.com/tools"</a:t>
            </a:r>
          </a:p>
          <a:p>
            <a:r>
              <a:rPr lang="en-US" altLang="ko-KR" sz="2000" dirty="0"/>
              <a:t>    </a:t>
            </a:r>
            <a:r>
              <a:rPr lang="en-US" altLang="ko-KR" sz="2000" dirty="0" err="1"/>
              <a:t>android:layout_width</a:t>
            </a:r>
            <a:r>
              <a:rPr lang="en-US" altLang="ko-KR" sz="2000" dirty="0"/>
              <a:t>="</a:t>
            </a:r>
            <a:r>
              <a:rPr lang="en-US" altLang="ko-KR" sz="2000" dirty="0" err="1"/>
              <a:t>match_parent</a:t>
            </a:r>
            <a:r>
              <a:rPr lang="en-US" altLang="ko-KR" sz="2000" dirty="0"/>
              <a:t>"</a:t>
            </a:r>
          </a:p>
          <a:p>
            <a:r>
              <a:rPr lang="en-US" altLang="ko-KR" sz="2000" dirty="0"/>
              <a:t>    </a:t>
            </a:r>
            <a:r>
              <a:rPr lang="en-US" altLang="ko-KR" sz="2000" dirty="0" err="1"/>
              <a:t>android:layout_height</a:t>
            </a:r>
            <a:r>
              <a:rPr lang="en-US" altLang="ko-KR" sz="2000" dirty="0"/>
              <a:t>="</a:t>
            </a:r>
            <a:r>
              <a:rPr lang="en-US" altLang="ko-KR" sz="2000" dirty="0" err="1"/>
              <a:t>match_parent</a:t>
            </a:r>
            <a:r>
              <a:rPr lang="en-US" altLang="ko-KR" sz="2000" dirty="0"/>
              <a:t>"</a:t>
            </a:r>
          </a:p>
          <a:p>
            <a:r>
              <a:rPr lang="en-US" altLang="ko-KR" sz="2000" dirty="0"/>
              <a:t>    </a:t>
            </a:r>
            <a:r>
              <a:rPr lang="en-US" altLang="ko-KR" sz="2000" dirty="0" err="1"/>
              <a:t>android:orientation</a:t>
            </a:r>
            <a:r>
              <a:rPr lang="en-US" altLang="ko-KR" sz="2000" dirty="0"/>
              <a:t>="vertical" &gt;</a:t>
            </a:r>
          </a:p>
          <a:p>
            <a:r>
              <a:rPr lang="en-US" altLang="ko-KR" sz="2000" dirty="0"/>
              <a:t>    &lt;Button</a:t>
            </a:r>
          </a:p>
          <a:p>
            <a:r>
              <a:rPr lang="en-US" altLang="ko-KR" sz="2000" dirty="0"/>
              <a:t>        </a:t>
            </a:r>
            <a:r>
              <a:rPr lang="en-US" altLang="ko-KR" sz="2000" dirty="0" err="1">
                <a:solidFill>
                  <a:srgbClr val="FF0000"/>
                </a:solidFill>
              </a:rPr>
              <a:t>android:layout_width</a:t>
            </a:r>
            <a:r>
              <a:rPr lang="en-US" altLang="ko-KR" sz="2000" dirty="0">
                <a:solidFill>
                  <a:srgbClr val="FF0000"/>
                </a:solidFill>
              </a:rPr>
              <a:t>="</a:t>
            </a:r>
            <a:r>
              <a:rPr lang="en-US" altLang="ko-KR" sz="2000" dirty="0" err="1">
                <a:solidFill>
                  <a:srgbClr val="FF0000"/>
                </a:solidFill>
              </a:rPr>
              <a:t>match_parent</a:t>
            </a:r>
            <a:r>
              <a:rPr lang="en-US" altLang="ko-KR" sz="2000" dirty="0">
                <a:solidFill>
                  <a:srgbClr val="FF0000"/>
                </a:solidFill>
              </a:rPr>
              <a:t>"</a:t>
            </a:r>
          </a:p>
          <a:p>
            <a:r>
              <a:rPr lang="en-US" altLang="ko-KR" sz="2000" dirty="0"/>
              <a:t>        </a:t>
            </a:r>
            <a:r>
              <a:rPr lang="en-US" altLang="ko-KR" sz="2000" dirty="0" err="1"/>
              <a:t>android:layout_height</a:t>
            </a:r>
            <a:r>
              <a:rPr lang="en-US" altLang="ko-KR" sz="2000" dirty="0"/>
              <a:t>="</a:t>
            </a:r>
            <a:r>
              <a:rPr lang="en-US" altLang="ko-KR" sz="2000" dirty="0" err="1"/>
              <a:t>wrap_content</a:t>
            </a:r>
            <a:r>
              <a:rPr lang="en-US" altLang="ko-KR" sz="2000" dirty="0"/>
              <a:t>"</a:t>
            </a:r>
          </a:p>
          <a:p>
            <a:r>
              <a:rPr lang="en-US" altLang="ko-KR" sz="2000" dirty="0"/>
              <a:t>        </a:t>
            </a:r>
            <a:r>
              <a:rPr lang="en-US" altLang="ko-KR" sz="2000" dirty="0" err="1">
                <a:solidFill>
                  <a:srgbClr val="FF0000"/>
                </a:solidFill>
              </a:rPr>
              <a:t>android:text</a:t>
            </a:r>
            <a:r>
              <a:rPr lang="en-US" altLang="ko-KR" sz="2000" dirty="0">
                <a:solidFill>
                  <a:srgbClr val="FF0000"/>
                </a:solidFill>
              </a:rPr>
              <a:t>="@string/</a:t>
            </a:r>
            <a:r>
              <a:rPr lang="en-US" altLang="ko-KR" sz="2000" dirty="0" err="1">
                <a:solidFill>
                  <a:srgbClr val="FF0000"/>
                </a:solidFill>
              </a:rPr>
              <a:t>but_name</a:t>
            </a:r>
            <a:r>
              <a:rPr lang="en-US" altLang="ko-KR" sz="2000" dirty="0">
                <a:solidFill>
                  <a:srgbClr val="FF0000"/>
                </a:solidFill>
              </a:rPr>
              <a:t>" /&gt;</a:t>
            </a:r>
          </a:p>
          <a:p>
            <a:r>
              <a:rPr lang="en-US" altLang="ko-KR" sz="2000" dirty="0"/>
              <a:t>&lt;/</a:t>
            </a:r>
            <a:r>
              <a:rPr lang="en-US" altLang="ko-KR" sz="2000" dirty="0" err="1"/>
              <a:t>LinearLayout</a:t>
            </a:r>
            <a:r>
              <a:rPr lang="en-US" altLang="ko-KR" sz="2000" dirty="0"/>
              <a:t>&gt;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70527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0" y="0"/>
            <a:ext cx="8520112" cy="64770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기본 </a:t>
            </a:r>
            <a:r>
              <a:rPr lang="ko-KR" altLang="en-US" dirty="0" err="1">
                <a:solidFill>
                  <a:prstClr val="black"/>
                </a:solidFill>
              </a:rPr>
              <a:t>위젯</a:t>
            </a:r>
            <a:r>
              <a:rPr lang="ko-KR" altLang="en-US" dirty="0">
                <a:solidFill>
                  <a:prstClr val="black"/>
                </a:solidFill>
              </a:rPr>
              <a:t> 다루기 </a:t>
            </a:r>
            <a:endParaRPr lang="ko-KR" altLang="en-US" sz="2400" dirty="0">
              <a:solidFill>
                <a:prstClr val="black"/>
              </a:solidFill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 bwMode="auto">
          <a:xfrm>
            <a:off x="1580283" y="1489075"/>
            <a:ext cx="8963025" cy="4788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0"/>
              </a:spcBef>
              <a:spcAft>
                <a:spcPct val="4000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44500" indent="-261938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720725" indent="-274638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606425" lvl="1" indent="-342900" latinLnBrk="0">
              <a:buFont typeface="Wingdings" pitchFamily="2" charset="2"/>
              <a:buChar char="v"/>
            </a:pPr>
            <a:r>
              <a:rPr lang="en-US" altLang="ko-KR" sz="2400" b="1" kern="0" dirty="0">
                <a:solidFill>
                  <a:prstClr val="black"/>
                </a:solidFill>
              </a:rPr>
              <a:t> </a:t>
            </a:r>
            <a:r>
              <a:rPr lang="ko-KR" altLang="en-US" sz="2400" b="1" kern="0" dirty="0">
                <a:solidFill>
                  <a:prstClr val="black"/>
                </a:solidFill>
              </a:rPr>
              <a:t>계층도</a:t>
            </a:r>
            <a:endParaRPr lang="en-US" altLang="ko-KR" sz="2400" b="1" kern="0" dirty="0">
              <a:solidFill>
                <a:prstClr val="black"/>
              </a:solidFill>
            </a:endParaRPr>
          </a:p>
          <a:p>
            <a:pPr marL="606425" lvl="1" indent="-342900" latinLnBrk="0">
              <a:buFont typeface="Wingdings" pitchFamily="2" charset="2"/>
              <a:buChar char="v"/>
            </a:pPr>
            <a:endParaRPr lang="en-US" altLang="ko-KR" sz="2400" b="1" kern="0" dirty="0">
              <a:solidFill>
                <a:prstClr val="black"/>
              </a:solidFill>
            </a:endParaRPr>
          </a:p>
          <a:p>
            <a:pPr marL="606425" lvl="1" indent="-342900" latinLnBrk="0">
              <a:buFont typeface="Wingdings" pitchFamily="2" charset="2"/>
              <a:buChar char="v"/>
            </a:pPr>
            <a:endParaRPr lang="en-US" altLang="ko-KR" sz="2400" b="1" kern="0" dirty="0">
              <a:solidFill>
                <a:prstClr val="black"/>
              </a:solidFill>
            </a:endParaRPr>
          </a:p>
          <a:p>
            <a:pPr marL="263525" lvl="1" indent="0" latinLnBrk="0">
              <a:buNone/>
            </a:pPr>
            <a:endParaRPr lang="en-US" altLang="ko-KR" b="1" kern="0" dirty="0">
              <a:solidFill>
                <a:prstClr val="black"/>
              </a:solidFill>
            </a:endParaRPr>
          </a:p>
          <a:p>
            <a:pPr marL="882650" lvl="2" indent="-342900" latinLnBrk="0">
              <a:buFont typeface="Wingdings" pitchFamily="2" charset="2"/>
              <a:buChar char="ü"/>
            </a:pPr>
            <a:r>
              <a:rPr lang="en-US" altLang="ko-KR" b="1" kern="0" dirty="0" err="1">
                <a:solidFill>
                  <a:prstClr val="black"/>
                </a:solidFill>
              </a:rPr>
              <a:t>textColor</a:t>
            </a:r>
            <a:r>
              <a:rPr lang="en-US" altLang="ko-KR" b="1" kern="0" dirty="0">
                <a:solidFill>
                  <a:prstClr val="black"/>
                </a:solidFill>
              </a:rPr>
              <a:t> </a:t>
            </a:r>
            <a:r>
              <a:rPr lang="ko-KR" altLang="en-US" b="1" kern="0" dirty="0">
                <a:solidFill>
                  <a:prstClr val="black"/>
                </a:solidFill>
              </a:rPr>
              <a:t>속성 </a:t>
            </a:r>
            <a:r>
              <a:rPr lang="en-US" altLang="ko-KR" b="1" kern="0" dirty="0">
                <a:solidFill>
                  <a:prstClr val="black"/>
                </a:solidFill>
              </a:rPr>
              <a:t>: </a:t>
            </a:r>
            <a:r>
              <a:rPr lang="ko-KR" altLang="en-US" b="1" kern="0" dirty="0">
                <a:solidFill>
                  <a:prstClr val="black"/>
                </a:solidFill>
              </a:rPr>
              <a:t>글자의 색상을 지정</a:t>
            </a:r>
            <a:r>
              <a:rPr lang="en-US" altLang="ko-KR" b="1" kern="0" dirty="0">
                <a:solidFill>
                  <a:prstClr val="black"/>
                </a:solidFill>
              </a:rPr>
              <a:t>, #RRGGBB</a:t>
            </a:r>
            <a:r>
              <a:rPr lang="ko-KR" altLang="en-US" b="1" kern="0" dirty="0">
                <a:solidFill>
                  <a:prstClr val="black"/>
                </a:solidFill>
              </a:rPr>
              <a:t>나 </a:t>
            </a:r>
            <a:r>
              <a:rPr lang="en-US" altLang="ko-KR" b="1" kern="0" dirty="0">
                <a:solidFill>
                  <a:prstClr val="black"/>
                </a:solidFill>
              </a:rPr>
              <a:t>#AARRGGBB </a:t>
            </a:r>
            <a:r>
              <a:rPr lang="ko-KR" altLang="en-US" b="1" kern="0" dirty="0">
                <a:solidFill>
                  <a:prstClr val="black"/>
                </a:solidFill>
              </a:rPr>
              <a:t>형식</a:t>
            </a:r>
            <a:endParaRPr lang="en-US" altLang="ko-KR" b="1" kern="0" dirty="0">
              <a:solidFill>
                <a:prstClr val="black"/>
              </a:solidFill>
            </a:endParaRPr>
          </a:p>
          <a:p>
            <a:pPr marL="882650" lvl="2" indent="-342900" latinLnBrk="0">
              <a:buFont typeface="Wingdings" pitchFamily="2" charset="2"/>
              <a:buChar char="ü"/>
            </a:pPr>
            <a:r>
              <a:rPr lang="en-US" altLang="ko-KR" b="1" kern="0" dirty="0" err="1">
                <a:solidFill>
                  <a:prstClr val="black"/>
                </a:solidFill>
              </a:rPr>
              <a:t>textSize</a:t>
            </a:r>
            <a:r>
              <a:rPr lang="en-US" altLang="ko-KR" b="1" kern="0" dirty="0">
                <a:solidFill>
                  <a:prstClr val="black"/>
                </a:solidFill>
              </a:rPr>
              <a:t> </a:t>
            </a:r>
            <a:r>
              <a:rPr lang="ko-KR" altLang="en-US" b="1" kern="0" dirty="0">
                <a:solidFill>
                  <a:prstClr val="black"/>
                </a:solidFill>
              </a:rPr>
              <a:t>속성 </a:t>
            </a:r>
            <a:r>
              <a:rPr lang="en-US" altLang="ko-KR" b="1" kern="0" dirty="0">
                <a:solidFill>
                  <a:prstClr val="black"/>
                </a:solidFill>
              </a:rPr>
              <a:t>: </a:t>
            </a:r>
            <a:r>
              <a:rPr lang="ko-KR" altLang="en-US" b="1" kern="0" dirty="0">
                <a:solidFill>
                  <a:prstClr val="black"/>
                </a:solidFill>
              </a:rPr>
              <a:t>글자의 크기를 </a:t>
            </a:r>
            <a:r>
              <a:rPr lang="en-US" altLang="ko-KR" b="1" kern="0" dirty="0" err="1">
                <a:solidFill>
                  <a:prstClr val="black"/>
                </a:solidFill>
              </a:rPr>
              <a:t>dp</a:t>
            </a:r>
            <a:r>
              <a:rPr lang="en-US" altLang="ko-KR" b="1" kern="0" dirty="0">
                <a:solidFill>
                  <a:prstClr val="black"/>
                </a:solidFill>
              </a:rPr>
              <a:t>, </a:t>
            </a:r>
            <a:r>
              <a:rPr lang="en-US" altLang="ko-KR" b="1" kern="0" dirty="0" err="1">
                <a:solidFill>
                  <a:prstClr val="black"/>
                </a:solidFill>
              </a:rPr>
              <a:t>px</a:t>
            </a:r>
            <a:r>
              <a:rPr lang="en-US" altLang="ko-KR" b="1" kern="0" dirty="0">
                <a:solidFill>
                  <a:prstClr val="black"/>
                </a:solidFill>
              </a:rPr>
              <a:t>, in, mm, </a:t>
            </a:r>
            <a:r>
              <a:rPr lang="en-US" altLang="ko-KR" b="1" kern="0" dirty="0" err="1">
                <a:solidFill>
                  <a:prstClr val="black"/>
                </a:solidFill>
              </a:rPr>
              <a:t>sp</a:t>
            </a:r>
            <a:r>
              <a:rPr lang="en-US" altLang="ko-KR" b="1" kern="0" dirty="0">
                <a:solidFill>
                  <a:prstClr val="black"/>
                </a:solidFill>
              </a:rPr>
              <a:t> </a:t>
            </a:r>
            <a:r>
              <a:rPr lang="ko-KR" altLang="en-US" b="1" kern="0" dirty="0">
                <a:solidFill>
                  <a:prstClr val="black"/>
                </a:solidFill>
              </a:rPr>
              <a:t>단위로 지정</a:t>
            </a:r>
            <a:endParaRPr lang="en-US" altLang="ko-KR" b="1" kern="0" dirty="0">
              <a:solidFill>
                <a:prstClr val="black"/>
              </a:solidFill>
            </a:endParaRPr>
          </a:p>
          <a:p>
            <a:pPr marL="882650" lvl="2" indent="-342900" latinLnBrk="0">
              <a:buFont typeface="Wingdings" pitchFamily="2" charset="2"/>
              <a:buChar char="ü"/>
            </a:pPr>
            <a:r>
              <a:rPr lang="en-US" altLang="ko-KR" b="1" kern="0" dirty="0">
                <a:solidFill>
                  <a:prstClr val="black"/>
                </a:solidFill>
              </a:rPr>
              <a:t>typeface </a:t>
            </a:r>
            <a:r>
              <a:rPr lang="ko-KR" altLang="en-US" b="1" kern="0" dirty="0">
                <a:solidFill>
                  <a:prstClr val="black"/>
                </a:solidFill>
              </a:rPr>
              <a:t>속성 </a:t>
            </a:r>
            <a:r>
              <a:rPr lang="en-US" altLang="ko-KR" b="1" kern="0" dirty="0">
                <a:solidFill>
                  <a:prstClr val="black"/>
                </a:solidFill>
              </a:rPr>
              <a:t>: </a:t>
            </a:r>
            <a:r>
              <a:rPr lang="ko-KR" altLang="en-US" b="1" kern="0" dirty="0">
                <a:solidFill>
                  <a:prstClr val="black"/>
                </a:solidFill>
              </a:rPr>
              <a:t>글자의 글꼴을 지정</a:t>
            </a:r>
            <a:endParaRPr lang="en-US" altLang="ko-KR" b="1" kern="0" dirty="0">
              <a:solidFill>
                <a:prstClr val="black"/>
              </a:solidFill>
            </a:endParaRPr>
          </a:p>
          <a:p>
            <a:pPr marL="539750" lvl="2" indent="0" latinLnBrk="0">
              <a:buNone/>
            </a:pPr>
            <a:r>
              <a:rPr lang="en-US" altLang="ko-KR" b="1" kern="0" dirty="0">
                <a:solidFill>
                  <a:prstClr val="black"/>
                </a:solidFill>
              </a:rPr>
              <a:t>		         </a:t>
            </a:r>
            <a:r>
              <a:rPr lang="ko-KR" altLang="en-US" b="1" kern="0" dirty="0">
                <a:solidFill>
                  <a:prstClr val="black"/>
                </a:solidFill>
              </a:rPr>
              <a:t>값으로 </a:t>
            </a:r>
            <a:r>
              <a:rPr lang="en-US" altLang="ko-KR" b="1" kern="0" dirty="0">
                <a:solidFill>
                  <a:prstClr val="black"/>
                </a:solidFill>
              </a:rPr>
              <a:t>sans, serif, monospace</a:t>
            </a:r>
            <a:r>
              <a:rPr lang="ko-KR" altLang="en-US" b="1" kern="0" dirty="0">
                <a:solidFill>
                  <a:prstClr val="black"/>
                </a:solidFill>
              </a:rPr>
              <a:t> 설정</a:t>
            </a:r>
            <a:r>
              <a:rPr lang="en-US" altLang="ko-KR" b="1" kern="0" dirty="0">
                <a:solidFill>
                  <a:prstClr val="black"/>
                </a:solidFill>
              </a:rPr>
              <a:t>,</a:t>
            </a:r>
            <a:r>
              <a:rPr lang="ko-KR" altLang="en-US" b="1" kern="0" dirty="0">
                <a:solidFill>
                  <a:prstClr val="black"/>
                </a:solidFill>
              </a:rPr>
              <a:t> 디폴트는 </a:t>
            </a:r>
            <a:r>
              <a:rPr lang="en-US" altLang="ko-KR" b="1" kern="0" dirty="0">
                <a:solidFill>
                  <a:prstClr val="black"/>
                </a:solidFill>
              </a:rPr>
              <a:t>normal</a:t>
            </a:r>
          </a:p>
          <a:p>
            <a:pPr marL="882650" lvl="2" indent="-342900" latinLnBrk="0">
              <a:buFont typeface="Wingdings" pitchFamily="2" charset="2"/>
              <a:buChar char="ü"/>
            </a:pPr>
            <a:r>
              <a:rPr lang="en-US" altLang="ko-KR" b="1" kern="0" dirty="0" err="1">
                <a:solidFill>
                  <a:prstClr val="black"/>
                </a:solidFill>
              </a:rPr>
              <a:t>textStyle</a:t>
            </a:r>
            <a:r>
              <a:rPr lang="en-US" altLang="ko-KR" b="1" kern="0" dirty="0">
                <a:solidFill>
                  <a:prstClr val="black"/>
                </a:solidFill>
              </a:rPr>
              <a:t> </a:t>
            </a:r>
            <a:r>
              <a:rPr lang="ko-KR" altLang="en-US" b="1" kern="0" dirty="0">
                <a:solidFill>
                  <a:prstClr val="black"/>
                </a:solidFill>
              </a:rPr>
              <a:t>속성 </a:t>
            </a:r>
            <a:r>
              <a:rPr lang="en-US" altLang="ko-KR" b="1" kern="0" dirty="0">
                <a:solidFill>
                  <a:prstClr val="black"/>
                </a:solidFill>
              </a:rPr>
              <a:t>: </a:t>
            </a:r>
            <a:r>
              <a:rPr lang="ko-KR" altLang="en-US" b="1" kern="0" dirty="0">
                <a:solidFill>
                  <a:prstClr val="black"/>
                </a:solidFill>
              </a:rPr>
              <a:t>글자의 스타일을 지정</a:t>
            </a:r>
            <a:endParaRPr lang="en-US" altLang="ko-KR" b="1" kern="0" dirty="0">
              <a:solidFill>
                <a:prstClr val="black"/>
              </a:solidFill>
            </a:endParaRPr>
          </a:p>
          <a:p>
            <a:pPr marL="539750" lvl="2" indent="0" latinLnBrk="0">
              <a:buNone/>
            </a:pPr>
            <a:r>
              <a:rPr lang="en-US" altLang="ko-KR" b="1" kern="0" dirty="0">
                <a:solidFill>
                  <a:prstClr val="black"/>
                </a:solidFill>
              </a:rPr>
              <a:t>		         </a:t>
            </a:r>
            <a:r>
              <a:rPr lang="ko-KR" altLang="en-US" b="1" kern="0" dirty="0">
                <a:solidFill>
                  <a:prstClr val="black"/>
                </a:solidFill>
              </a:rPr>
              <a:t>값으로 </a:t>
            </a:r>
            <a:r>
              <a:rPr lang="en-US" altLang="ko-KR" b="1" kern="0" dirty="0">
                <a:solidFill>
                  <a:prstClr val="black"/>
                </a:solidFill>
              </a:rPr>
              <a:t>bold, italic, </a:t>
            </a:r>
            <a:r>
              <a:rPr lang="en-US" altLang="ko-KR" b="1" kern="0" dirty="0" err="1">
                <a:solidFill>
                  <a:prstClr val="black"/>
                </a:solidFill>
              </a:rPr>
              <a:t>bold|italic</a:t>
            </a:r>
            <a:r>
              <a:rPr lang="ko-KR" altLang="en-US" b="1" kern="0" dirty="0">
                <a:solidFill>
                  <a:prstClr val="black"/>
                </a:solidFill>
              </a:rPr>
              <a:t>을 설정</a:t>
            </a:r>
            <a:r>
              <a:rPr lang="en-US" altLang="ko-KR" b="1" kern="0" dirty="0">
                <a:solidFill>
                  <a:prstClr val="black"/>
                </a:solidFill>
              </a:rPr>
              <a:t>,</a:t>
            </a:r>
            <a:r>
              <a:rPr lang="ko-KR" altLang="en-US" b="1" kern="0" dirty="0">
                <a:solidFill>
                  <a:prstClr val="black"/>
                </a:solidFill>
              </a:rPr>
              <a:t> 디폴트는 </a:t>
            </a:r>
            <a:r>
              <a:rPr lang="en-US" altLang="ko-KR" b="1" kern="0" dirty="0">
                <a:solidFill>
                  <a:prstClr val="black"/>
                </a:solidFill>
              </a:rPr>
              <a:t>normal</a:t>
            </a:r>
          </a:p>
          <a:p>
            <a:pPr marL="882650" lvl="2" indent="-342900" latinLnBrk="0">
              <a:buFont typeface="Wingdings" pitchFamily="2" charset="2"/>
              <a:buChar char="ü"/>
            </a:pPr>
            <a:r>
              <a:rPr lang="en-US" altLang="ko-KR" b="1" kern="0" dirty="0" err="1">
                <a:solidFill>
                  <a:prstClr val="black"/>
                </a:solidFill>
              </a:rPr>
              <a:t>singleLine</a:t>
            </a:r>
            <a:r>
              <a:rPr lang="en-US" altLang="ko-KR" b="1" kern="0" dirty="0">
                <a:solidFill>
                  <a:prstClr val="black"/>
                </a:solidFill>
              </a:rPr>
              <a:t> </a:t>
            </a:r>
            <a:r>
              <a:rPr lang="ko-KR" altLang="en-US" b="1" kern="0" dirty="0">
                <a:solidFill>
                  <a:prstClr val="black"/>
                </a:solidFill>
              </a:rPr>
              <a:t>속성 </a:t>
            </a:r>
            <a:r>
              <a:rPr lang="en-US" altLang="ko-KR" b="1" kern="0" dirty="0">
                <a:solidFill>
                  <a:prstClr val="black"/>
                </a:solidFill>
              </a:rPr>
              <a:t>: </a:t>
            </a:r>
            <a:r>
              <a:rPr lang="ko-KR" altLang="en-US" b="1" kern="0" dirty="0">
                <a:solidFill>
                  <a:prstClr val="black"/>
                </a:solidFill>
              </a:rPr>
              <a:t>글이 길어 줄이 넘어갈 경우 강제로 한 줄만 출력 </a:t>
            </a:r>
            <a:endParaRPr lang="en-US" altLang="ko-KR" b="1" kern="0" dirty="0">
              <a:solidFill>
                <a:prstClr val="black"/>
              </a:solidFill>
            </a:endParaRPr>
          </a:p>
          <a:p>
            <a:pPr marL="539750" lvl="2" indent="0" latinLnBrk="0">
              <a:buNone/>
            </a:pPr>
            <a:r>
              <a:rPr lang="en-US" altLang="ko-KR" b="1" kern="0" dirty="0">
                <a:solidFill>
                  <a:prstClr val="black"/>
                </a:solidFill>
              </a:rPr>
              <a:t>			</a:t>
            </a:r>
            <a:r>
              <a:rPr lang="ko-KR" altLang="en-US" b="1" kern="0" dirty="0">
                <a:solidFill>
                  <a:prstClr val="black"/>
                </a:solidFill>
              </a:rPr>
              <a:t>값으로 </a:t>
            </a:r>
            <a:r>
              <a:rPr lang="en-US" altLang="ko-KR" b="1" kern="0" dirty="0">
                <a:solidFill>
                  <a:prstClr val="black"/>
                </a:solidFill>
              </a:rPr>
              <a:t>true</a:t>
            </a:r>
            <a:r>
              <a:rPr lang="ko-KR" altLang="en-US" b="1" kern="0" dirty="0">
                <a:solidFill>
                  <a:prstClr val="black"/>
                </a:solidFill>
              </a:rPr>
              <a:t>와 </a:t>
            </a:r>
            <a:r>
              <a:rPr lang="en-US" altLang="ko-KR" b="1" kern="0" dirty="0">
                <a:solidFill>
                  <a:prstClr val="black"/>
                </a:solidFill>
              </a:rPr>
              <a:t>false</a:t>
            </a:r>
            <a:r>
              <a:rPr lang="ko-KR" altLang="en-US" b="1" kern="0" dirty="0">
                <a:solidFill>
                  <a:prstClr val="black"/>
                </a:solidFill>
              </a:rPr>
              <a:t>를 설정할 수 있으며 디폴트는 </a:t>
            </a:r>
            <a:r>
              <a:rPr lang="en-US" altLang="ko-KR" b="1" kern="0" dirty="0">
                <a:solidFill>
                  <a:prstClr val="black"/>
                </a:solidFill>
              </a:rPr>
              <a:t>false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198" y="1985687"/>
            <a:ext cx="8180952" cy="1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91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28152" y="9028"/>
            <a:ext cx="8520112" cy="64770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prstClr val="black"/>
                </a:solidFill>
              </a:rPr>
              <a:t>기본 </a:t>
            </a:r>
            <a:r>
              <a:rPr lang="ko-KR" altLang="en-US" dirty="0" err="1">
                <a:solidFill>
                  <a:prstClr val="black"/>
                </a:solidFill>
              </a:rPr>
              <a:t>위젯</a:t>
            </a:r>
            <a:r>
              <a:rPr lang="ko-KR" altLang="en-US" dirty="0">
                <a:solidFill>
                  <a:prstClr val="black"/>
                </a:solidFill>
              </a:rPr>
              <a:t> 활용하기 </a:t>
            </a:r>
            <a:endParaRPr lang="ko-KR" altLang="en-US" sz="2400" dirty="0">
              <a:solidFill>
                <a:prstClr val="black"/>
              </a:solidFill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580283" y="1489075"/>
            <a:ext cx="8963025" cy="478889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solidFill>
                  <a:prstClr val="black"/>
                </a:solidFill>
              </a:rPr>
              <a:t> </a:t>
            </a:r>
            <a:r>
              <a:rPr lang="ko-KR" altLang="en-US" sz="2400" b="1" dirty="0" err="1">
                <a:solidFill>
                  <a:prstClr val="black"/>
                </a:solidFill>
              </a:rPr>
              <a:t>컴파운드버튼</a:t>
            </a:r>
            <a:r>
              <a:rPr lang="ko-KR" altLang="en-US" sz="2400" b="1" dirty="0">
                <a:solidFill>
                  <a:prstClr val="black"/>
                </a:solidFill>
              </a:rPr>
              <a:t> </a:t>
            </a:r>
            <a:endParaRPr lang="en-US" altLang="ko-KR" b="1" dirty="0">
              <a:solidFill>
                <a:prstClr val="black"/>
              </a:solidFill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solidFill>
                  <a:prstClr val="black"/>
                </a:solidFill>
              </a:rPr>
              <a:t>Button </a:t>
            </a:r>
            <a:r>
              <a:rPr lang="ko-KR" altLang="en-US" b="1" dirty="0">
                <a:solidFill>
                  <a:prstClr val="black"/>
                </a:solidFill>
              </a:rPr>
              <a:t>클래스의 하위 클래스</a:t>
            </a:r>
            <a:endParaRPr lang="en-US" altLang="ko-KR" b="1" dirty="0">
              <a:solidFill>
                <a:prstClr val="black"/>
              </a:solidFill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solidFill>
                  <a:prstClr val="black"/>
                </a:solidFill>
              </a:rPr>
              <a:t>체크박스</a:t>
            </a:r>
            <a:r>
              <a:rPr lang="en-US" altLang="ko-KR" b="1" dirty="0">
                <a:solidFill>
                  <a:prstClr val="black"/>
                </a:solidFill>
              </a:rPr>
              <a:t>(</a:t>
            </a:r>
            <a:r>
              <a:rPr lang="en-US" altLang="ko-KR" b="1" dirty="0" err="1">
                <a:solidFill>
                  <a:prstClr val="black"/>
                </a:solidFill>
              </a:rPr>
              <a:t>CheckBox</a:t>
            </a:r>
            <a:r>
              <a:rPr lang="en-US" altLang="ko-KR" b="1" dirty="0">
                <a:solidFill>
                  <a:prstClr val="black"/>
                </a:solidFill>
              </a:rPr>
              <a:t>), </a:t>
            </a:r>
            <a:r>
              <a:rPr lang="ko-KR" altLang="en-US" b="1" dirty="0">
                <a:solidFill>
                  <a:prstClr val="black"/>
                </a:solidFill>
              </a:rPr>
              <a:t>라디오버튼</a:t>
            </a:r>
            <a:r>
              <a:rPr lang="en-US" altLang="ko-KR" b="1" dirty="0">
                <a:solidFill>
                  <a:prstClr val="black"/>
                </a:solidFill>
              </a:rPr>
              <a:t>(</a:t>
            </a:r>
            <a:r>
              <a:rPr lang="en-US" altLang="ko-KR" b="1" dirty="0" err="1">
                <a:solidFill>
                  <a:prstClr val="black"/>
                </a:solidFill>
              </a:rPr>
              <a:t>RadioButton</a:t>
            </a:r>
            <a:r>
              <a:rPr lang="en-US" altLang="ko-KR" b="1" dirty="0">
                <a:solidFill>
                  <a:prstClr val="black"/>
                </a:solidFill>
              </a:rPr>
              <a:t>), </a:t>
            </a:r>
            <a:r>
              <a:rPr lang="ko-KR" altLang="en-US" b="1" dirty="0">
                <a:solidFill>
                  <a:prstClr val="black"/>
                </a:solidFill>
              </a:rPr>
              <a:t>스위치</a:t>
            </a:r>
            <a:r>
              <a:rPr lang="en-US" altLang="ko-KR" b="1" dirty="0">
                <a:solidFill>
                  <a:prstClr val="black"/>
                </a:solidFill>
              </a:rPr>
              <a:t>(Switch), </a:t>
            </a:r>
            <a:r>
              <a:rPr lang="ko-KR" altLang="en-US" b="1" dirty="0" err="1">
                <a:solidFill>
                  <a:prstClr val="black"/>
                </a:solidFill>
              </a:rPr>
              <a:t>토글버튼</a:t>
            </a:r>
            <a:r>
              <a:rPr lang="en-US" altLang="ko-KR" b="1" dirty="0">
                <a:solidFill>
                  <a:prstClr val="black"/>
                </a:solidFill>
              </a:rPr>
              <a:t>(</a:t>
            </a:r>
            <a:r>
              <a:rPr lang="en-US" altLang="ko-KR" b="1" dirty="0" err="1">
                <a:solidFill>
                  <a:prstClr val="black"/>
                </a:solidFill>
              </a:rPr>
              <a:t>ToggleButton</a:t>
            </a:r>
            <a:r>
              <a:rPr lang="en-US" altLang="ko-KR" b="1" dirty="0">
                <a:solidFill>
                  <a:prstClr val="black"/>
                </a:solidFill>
              </a:rPr>
              <a:t>)</a:t>
            </a:r>
            <a:r>
              <a:rPr lang="ko-KR" altLang="en-US" b="1" dirty="0">
                <a:solidFill>
                  <a:prstClr val="black"/>
                </a:solidFill>
              </a:rPr>
              <a:t>의 상위 클래스</a:t>
            </a:r>
            <a:endParaRPr lang="en-US" altLang="ko-KR" b="1" dirty="0">
              <a:solidFill>
                <a:prstClr val="black"/>
              </a:solidFill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solidFill>
                <a:prstClr val="black"/>
              </a:solidFill>
            </a:endParaRPr>
          </a:p>
          <a:p>
            <a:pPr marL="263525" lvl="1" indent="0">
              <a:buNone/>
            </a:pPr>
            <a:endParaRPr lang="en-US" altLang="ko-KR" b="1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76" y="3153769"/>
            <a:ext cx="818197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155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1631505" y="404665"/>
            <a:ext cx="8963025" cy="4788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0"/>
              </a:spcBef>
              <a:spcAft>
                <a:spcPct val="4000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44500" indent="-261938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720725" indent="-274638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606425" lvl="1" indent="-342900" latinLnBrk="0">
              <a:buFont typeface="Wingdings" pitchFamily="2" charset="2"/>
              <a:buChar char="v"/>
            </a:pPr>
            <a:r>
              <a:rPr lang="en-US" altLang="ko-KR" sz="2400" b="1" kern="0">
                <a:solidFill>
                  <a:prstClr val="black"/>
                </a:solidFill>
              </a:rPr>
              <a:t> </a:t>
            </a:r>
            <a:r>
              <a:rPr lang="ko-KR" altLang="en-US" sz="2400" b="1" kern="0">
                <a:solidFill>
                  <a:prstClr val="black"/>
                </a:solidFill>
              </a:rPr>
              <a:t>라디오버튼과 라디오그룹 </a:t>
            </a:r>
            <a:endParaRPr lang="en-US" altLang="ko-KR" b="1" kern="0">
              <a:solidFill>
                <a:prstClr val="black"/>
              </a:solidFill>
            </a:endParaRPr>
          </a:p>
          <a:p>
            <a:pPr marL="882650" lvl="2" indent="-342900" latinLnBrk="0">
              <a:buFont typeface="Wingdings" pitchFamily="2" charset="2"/>
              <a:buChar char="ü"/>
            </a:pPr>
            <a:r>
              <a:rPr lang="ko-KR" altLang="en-US" b="1" kern="0">
                <a:solidFill>
                  <a:prstClr val="black"/>
                </a:solidFill>
              </a:rPr>
              <a:t>라디오버튼 </a:t>
            </a:r>
            <a:r>
              <a:rPr lang="en-US" altLang="ko-KR" b="1" kern="0">
                <a:solidFill>
                  <a:prstClr val="black"/>
                </a:solidFill>
              </a:rPr>
              <a:t>: </a:t>
            </a:r>
            <a:r>
              <a:rPr lang="ko-KR" altLang="en-US" b="1" kern="0">
                <a:solidFill>
                  <a:prstClr val="black"/>
                </a:solidFill>
              </a:rPr>
              <a:t>여러 개 중 하나만 선택해야 하는 경우에 사용</a:t>
            </a:r>
            <a:endParaRPr lang="en-US" altLang="ko-KR" b="1" kern="0">
              <a:solidFill>
                <a:prstClr val="black"/>
              </a:solidFill>
            </a:endParaRPr>
          </a:p>
          <a:p>
            <a:pPr marL="882650" lvl="2" indent="-342900" latinLnBrk="0">
              <a:buFont typeface="Wingdings" pitchFamily="2" charset="2"/>
              <a:buChar char="ü"/>
            </a:pPr>
            <a:r>
              <a:rPr lang="ko-KR" altLang="en-US" b="1" kern="0">
                <a:solidFill>
                  <a:prstClr val="black"/>
                </a:solidFill>
              </a:rPr>
              <a:t>라디오그룹 </a:t>
            </a:r>
            <a:r>
              <a:rPr lang="en-US" altLang="ko-KR" b="1" kern="0">
                <a:solidFill>
                  <a:prstClr val="black"/>
                </a:solidFill>
              </a:rPr>
              <a:t>: </a:t>
            </a:r>
            <a:r>
              <a:rPr lang="ko-KR" altLang="en-US" b="1" kern="0">
                <a:solidFill>
                  <a:prstClr val="black"/>
                </a:solidFill>
              </a:rPr>
              <a:t>라디오버튼만 여러 개 나열하면 클릭하는 것마다 모두 중복 </a:t>
            </a:r>
            <a:r>
              <a:rPr lang="en-US" altLang="ko-KR" b="1" kern="0">
                <a:solidFill>
                  <a:prstClr val="black"/>
                </a:solidFill>
              </a:rPr>
              <a:t>		     </a:t>
            </a:r>
            <a:r>
              <a:rPr lang="ko-KR" altLang="en-US" b="1" kern="0">
                <a:solidFill>
                  <a:prstClr val="black"/>
                </a:solidFill>
              </a:rPr>
              <a:t>선택이 되므로 라디오그룹과 함께 사용해야 함 </a:t>
            </a:r>
            <a:endParaRPr lang="en-US" altLang="ko-KR" b="1" kern="0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003" y="3071628"/>
            <a:ext cx="7877175" cy="257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211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7328" t="623" r="6946"/>
          <a:stretch/>
        </p:blipFill>
        <p:spPr>
          <a:xfrm>
            <a:off x="1009291" y="517585"/>
            <a:ext cx="3157267" cy="65260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2449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err="1">
                <a:solidFill>
                  <a:prstClr val="black"/>
                </a:solidFill>
              </a:rPr>
              <a:t>뷰와</a:t>
            </a:r>
            <a:r>
              <a:rPr lang="ko-KR" altLang="en-US" dirty="0">
                <a:solidFill>
                  <a:prstClr val="black"/>
                </a:solidFill>
              </a:rPr>
              <a:t> 레이아웃 </a:t>
            </a:r>
            <a:r>
              <a:rPr lang="en-US" altLang="ko-KR" dirty="0">
                <a:solidFill>
                  <a:prstClr val="black"/>
                </a:solidFill>
              </a:rPr>
              <a:t>: 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96724" y="34505"/>
            <a:ext cx="2723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LayoutButton_1</a:t>
            </a:r>
            <a:r>
              <a:rPr lang="ko-KR" altLang="en-US" dirty="0" smtClean="0">
                <a:solidFill>
                  <a:prstClr val="black"/>
                </a:solidFill>
              </a:rPr>
              <a:t>과제실습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1859878" y="3245300"/>
            <a:ext cx="792088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화살표 연결선 8"/>
          <p:cNvCxnSpPr>
            <a:stCxn id="7" idx="6"/>
          </p:cNvCxnSpPr>
          <p:nvPr/>
        </p:nvCxnSpPr>
        <p:spPr>
          <a:xfrm flipV="1">
            <a:off x="2651966" y="1190445"/>
            <a:ext cx="4904774" cy="241489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7750" t="573" r="7470" b="2195"/>
          <a:stretch/>
        </p:blipFill>
        <p:spPr>
          <a:xfrm>
            <a:off x="7453222" y="146648"/>
            <a:ext cx="3260785" cy="66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15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7652" y="-5768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[strings.xml</a:t>
            </a:r>
            <a:r>
              <a:rPr lang="en-US" altLang="ko-KR" dirty="0">
                <a:solidFill>
                  <a:prstClr val="black"/>
                </a:solidFill>
              </a:rPr>
              <a:t>]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539310" y="4768000"/>
            <a:ext cx="2664296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29026" b="38833"/>
          <a:stretch/>
        </p:blipFill>
        <p:spPr>
          <a:xfrm>
            <a:off x="115506" y="555637"/>
            <a:ext cx="11984929" cy="580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9177" y="181155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[activity_main.xml]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24967" b="27485"/>
          <a:stretch/>
        </p:blipFill>
        <p:spPr>
          <a:xfrm>
            <a:off x="249460" y="550487"/>
            <a:ext cx="11133610" cy="605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19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29859" y="332656"/>
            <a:ext cx="8748464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&lt;?xml version="1.0" encoding="utf-8"?&gt;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&lt;</a:t>
            </a:r>
            <a:r>
              <a:rPr lang="en-US" altLang="ko-KR" dirty="0" err="1">
                <a:solidFill>
                  <a:prstClr val="black"/>
                </a:solidFill>
              </a:rPr>
              <a:t>LinearLayout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err="1">
                <a:solidFill>
                  <a:prstClr val="black"/>
                </a:solidFill>
              </a:rPr>
              <a:t>xmlns:android</a:t>
            </a:r>
            <a:r>
              <a:rPr lang="en-US" altLang="ko-KR" dirty="0">
                <a:solidFill>
                  <a:prstClr val="black"/>
                </a:solidFill>
              </a:rPr>
              <a:t>="http://schemas.android.com/</a:t>
            </a:r>
            <a:r>
              <a:rPr lang="en-US" altLang="ko-KR" dirty="0" err="1">
                <a:solidFill>
                  <a:prstClr val="black"/>
                </a:solidFill>
              </a:rPr>
              <a:t>apk</a:t>
            </a:r>
            <a:r>
              <a:rPr lang="en-US" altLang="ko-KR" dirty="0">
                <a:solidFill>
                  <a:prstClr val="black"/>
                </a:solidFill>
              </a:rPr>
              <a:t>/res/android"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</a:t>
            </a:r>
            <a:r>
              <a:rPr lang="en-US" altLang="ko-KR" dirty="0" err="1">
                <a:solidFill>
                  <a:prstClr val="black"/>
                </a:solidFill>
              </a:rPr>
              <a:t>xmlns:tools</a:t>
            </a:r>
            <a:r>
              <a:rPr lang="en-US" altLang="ko-KR" dirty="0">
                <a:solidFill>
                  <a:prstClr val="black"/>
                </a:solidFill>
              </a:rPr>
              <a:t>="http://schemas.android.com/tools"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</a:t>
            </a:r>
            <a:r>
              <a:rPr lang="en-US" altLang="ko-KR" dirty="0" err="1">
                <a:solidFill>
                  <a:prstClr val="black"/>
                </a:solidFill>
              </a:rPr>
              <a:t>android:layout_width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en-US" altLang="ko-KR" dirty="0" err="1">
                <a:solidFill>
                  <a:prstClr val="black"/>
                </a:solidFill>
              </a:rPr>
              <a:t>match_parent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</a:t>
            </a:r>
            <a:r>
              <a:rPr lang="en-US" altLang="ko-KR" dirty="0" err="1">
                <a:solidFill>
                  <a:prstClr val="black"/>
                </a:solidFill>
              </a:rPr>
              <a:t>android:layout_height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en-US" altLang="ko-KR" dirty="0" err="1">
                <a:solidFill>
                  <a:prstClr val="black"/>
                </a:solidFill>
              </a:rPr>
              <a:t>match_parent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</a:t>
            </a:r>
            <a:r>
              <a:rPr lang="en-US" altLang="ko-KR" dirty="0" err="1">
                <a:solidFill>
                  <a:prstClr val="black"/>
                </a:solidFill>
              </a:rPr>
              <a:t>android:orientation</a:t>
            </a:r>
            <a:r>
              <a:rPr lang="en-US" altLang="ko-KR" dirty="0">
                <a:solidFill>
                  <a:prstClr val="black"/>
                </a:solidFill>
              </a:rPr>
              <a:t>="vertical" &gt;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&lt;</a:t>
            </a:r>
            <a:r>
              <a:rPr lang="en-US" altLang="ko-KR" dirty="0" err="1">
                <a:solidFill>
                  <a:prstClr val="black"/>
                </a:solidFill>
              </a:rPr>
              <a:t>TextView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android:id</a:t>
            </a:r>
            <a:r>
              <a:rPr lang="en-US" altLang="ko-KR" dirty="0">
                <a:solidFill>
                  <a:prstClr val="black"/>
                </a:solidFill>
              </a:rPr>
              <a:t>="@+id/textView1"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android:layout_width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en-US" altLang="ko-KR" dirty="0" err="1">
                <a:solidFill>
                  <a:prstClr val="black"/>
                </a:solidFill>
              </a:rPr>
              <a:t>wrap_content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android:layout_height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en-US" altLang="ko-KR" dirty="0" err="1">
                <a:solidFill>
                  <a:prstClr val="black"/>
                </a:solidFill>
              </a:rPr>
              <a:t>wrap_content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android:text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ko-KR" altLang="en-US" dirty="0">
                <a:solidFill>
                  <a:prstClr val="black"/>
                </a:solidFill>
              </a:rPr>
              <a:t>성별 선택</a:t>
            </a:r>
            <a:r>
              <a:rPr lang="en-US" altLang="ko-KR" dirty="0">
                <a:solidFill>
                  <a:prstClr val="black"/>
                </a:solidFill>
              </a:rPr>
              <a:t>" /&gt;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&lt;</a:t>
            </a:r>
            <a:r>
              <a:rPr lang="en-US" altLang="ko-KR" dirty="0" err="1">
                <a:solidFill>
                  <a:prstClr val="black"/>
                </a:solidFill>
              </a:rPr>
              <a:t>RadioButton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android:id</a:t>
            </a:r>
            <a:r>
              <a:rPr lang="en-US" altLang="ko-KR" dirty="0">
                <a:solidFill>
                  <a:prstClr val="black"/>
                </a:solidFill>
              </a:rPr>
              <a:t>="@+id/female"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android:layout_width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en-US" altLang="ko-KR" dirty="0" err="1">
                <a:solidFill>
                  <a:prstClr val="black"/>
                </a:solidFill>
              </a:rPr>
              <a:t>wrap_content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android:layout_height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en-US" altLang="ko-KR" dirty="0" err="1">
                <a:solidFill>
                  <a:prstClr val="black"/>
                </a:solidFill>
              </a:rPr>
              <a:t>wrap_content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android:text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ko-KR" altLang="en-US" dirty="0">
                <a:solidFill>
                  <a:prstClr val="black"/>
                </a:solidFill>
              </a:rPr>
              <a:t>여성</a:t>
            </a:r>
            <a:r>
              <a:rPr lang="en-US" altLang="ko-KR" dirty="0">
                <a:solidFill>
                  <a:prstClr val="black"/>
                </a:solidFill>
              </a:rPr>
              <a:t>" /&gt;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&lt;</a:t>
            </a:r>
            <a:r>
              <a:rPr lang="en-US" altLang="ko-KR" dirty="0" err="1">
                <a:solidFill>
                  <a:prstClr val="black"/>
                </a:solidFill>
              </a:rPr>
              <a:t>RadioButton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android:id</a:t>
            </a:r>
            <a:r>
              <a:rPr lang="en-US" altLang="ko-KR" dirty="0">
                <a:solidFill>
                  <a:prstClr val="black"/>
                </a:solidFill>
              </a:rPr>
              <a:t>="@+id/male"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android:layout_width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en-US" altLang="ko-KR" dirty="0" err="1">
                <a:solidFill>
                  <a:prstClr val="black"/>
                </a:solidFill>
              </a:rPr>
              <a:t>wrap_content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android:layout_height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en-US" altLang="ko-KR" dirty="0" err="1">
                <a:solidFill>
                  <a:prstClr val="black"/>
                </a:solidFill>
              </a:rPr>
              <a:t>wrap_content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android:text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ko-KR" altLang="en-US" dirty="0">
                <a:solidFill>
                  <a:prstClr val="black"/>
                </a:solidFill>
              </a:rPr>
              <a:t>남성</a:t>
            </a:r>
            <a:r>
              <a:rPr lang="en-US" altLang="ko-KR" dirty="0">
                <a:solidFill>
                  <a:prstClr val="black"/>
                </a:solidFill>
              </a:rPr>
              <a:t>" /&gt;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&lt;/</a:t>
            </a:r>
            <a:r>
              <a:rPr lang="en-US" altLang="ko-KR" dirty="0" err="1">
                <a:solidFill>
                  <a:prstClr val="black"/>
                </a:solidFill>
              </a:rPr>
              <a:t>LinearLayout</a:t>
            </a:r>
            <a:r>
              <a:rPr lang="en-US" altLang="ko-KR" dirty="0">
                <a:solidFill>
                  <a:prstClr val="black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26716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5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16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7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18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2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2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24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26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9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1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</TotalTime>
  <Words>729</Words>
  <Application>Microsoft Office PowerPoint</Application>
  <PresentationFormat>와이드스크린</PresentationFormat>
  <Paragraphs>140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17</vt:i4>
      </vt:variant>
      <vt:variant>
        <vt:lpstr>슬라이드 제목</vt:lpstr>
      </vt:variant>
      <vt:variant>
        <vt:i4>22</vt:i4>
      </vt:variant>
    </vt:vector>
  </HeadingPairs>
  <TitlesOfParts>
    <vt:vector size="42" baseType="lpstr">
      <vt:lpstr>맑은 고딕</vt:lpstr>
      <vt:lpstr>Arial</vt:lpstr>
      <vt:lpstr>Wingdings</vt:lpstr>
      <vt:lpstr>Office 테마</vt:lpstr>
      <vt:lpstr>1_Office 테마</vt:lpstr>
      <vt:lpstr>7_Office 테마</vt:lpstr>
      <vt:lpstr>9_Office 테마</vt:lpstr>
      <vt:lpstr>11_Office 테마</vt:lpstr>
      <vt:lpstr>3_Office 테마</vt:lpstr>
      <vt:lpstr>2_Office 테마</vt:lpstr>
      <vt:lpstr>4_Office 테마</vt:lpstr>
      <vt:lpstr>12_Office 테마</vt:lpstr>
      <vt:lpstr>15_Office 테마</vt:lpstr>
      <vt:lpstr>16_Office 테마</vt:lpstr>
      <vt:lpstr>17_Office 테마</vt:lpstr>
      <vt:lpstr>18_Office 테마</vt:lpstr>
      <vt:lpstr>21_Office 테마</vt:lpstr>
      <vt:lpstr>23_Office 테마</vt:lpstr>
      <vt:lpstr>24_Office 테마</vt:lpstr>
      <vt:lpstr>26_Office 테마</vt:lpstr>
      <vt:lpstr>제16강 뷰(View)와 레이아웃-2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뷰(View)와 위젯(Widget)</dc:title>
  <dc:creator>user</dc:creator>
  <cp:lastModifiedBy>Administrator</cp:lastModifiedBy>
  <cp:revision>75</cp:revision>
  <dcterms:created xsi:type="dcterms:W3CDTF">2018-03-27T14:43:58Z</dcterms:created>
  <dcterms:modified xsi:type="dcterms:W3CDTF">2023-04-09T08:20:30Z</dcterms:modified>
</cp:coreProperties>
</file>